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6" r:id="rId5"/>
    <p:sldId id="263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66" autoAdjust="0"/>
    <p:restoredTop sz="90929"/>
  </p:normalViewPr>
  <p:slideViewPr>
    <p:cSldViewPr>
      <p:cViewPr varScale="1">
        <p:scale>
          <a:sx n="63" d="100"/>
          <a:sy n="63" d="100"/>
        </p:scale>
        <p:origin x="70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3AA01-6CE5-45D2-9F11-42622BC841B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7C664-1EB8-4B11-819D-9467BE8F303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ЭСТЕТИЧЕСКОЕ</a:t>
          </a:r>
        </a:p>
        <a:p>
          <a:r>
            <a:rPr lang="ru-RU" sz="2400" b="1" dirty="0" smtClean="0">
              <a:solidFill>
                <a:schemeClr val="tx1"/>
              </a:solidFill>
            </a:rPr>
            <a:t>ВОСПИТАНИЕ</a:t>
          </a:r>
          <a:endParaRPr lang="ru-RU" sz="2400" b="1" dirty="0">
            <a:solidFill>
              <a:schemeClr val="tx1"/>
            </a:solidFill>
          </a:endParaRPr>
        </a:p>
      </dgm:t>
    </dgm:pt>
    <dgm:pt modelId="{3F1856AA-D6E6-4AC1-886F-FC257B8625EF}" type="parTrans" cxnId="{DFEFC257-E968-4BAB-99F5-C097E07CB3C0}">
      <dgm:prSet/>
      <dgm:spPr/>
      <dgm:t>
        <a:bodyPr/>
        <a:lstStyle/>
        <a:p>
          <a:endParaRPr lang="ru-RU"/>
        </a:p>
      </dgm:t>
    </dgm:pt>
    <dgm:pt modelId="{B11A14AA-3021-4D80-85D1-5F810AD47505}" type="sibTrans" cxnId="{DFEFC257-E968-4BAB-99F5-C097E07CB3C0}">
      <dgm:prSet/>
      <dgm:spPr/>
      <dgm:t>
        <a:bodyPr/>
        <a:lstStyle/>
        <a:p>
          <a:endParaRPr lang="ru-RU"/>
        </a:p>
      </dgm:t>
    </dgm:pt>
    <dgm:pt modelId="{350B4D94-80B6-41C1-858B-4D2D615C0265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Общность целей</a:t>
          </a:r>
          <a:endParaRPr lang="ru-RU" b="1" i="1" dirty="0">
            <a:solidFill>
              <a:schemeClr val="tx1"/>
            </a:solidFill>
          </a:endParaRPr>
        </a:p>
      </dgm:t>
    </dgm:pt>
    <dgm:pt modelId="{04A6CC4B-C338-46BF-8138-5C5905C237AA}" type="parTrans" cxnId="{DD41239A-CAC6-4F41-A246-53A9C633C3EB}">
      <dgm:prSet/>
      <dgm:spPr/>
      <dgm:t>
        <a:bodyPr/>
        <a:lstStyle/>
        <a:p>
          <a:endParaRPr lang="ru-RU"/>
        </a:p>
      </dgm:t>
    </dgm:pt>
    <dgm:pt modelId="{E2BBBD2E-CD53-4C0C-8365-1CDC5F827E64}" type="sibTrans" cxnId="{DD41239A-CAC6-4F41-A246-53A9C633C3EB}">
      <dgm:prSet/>
      <dgm:spPr/>
      <dgm:t>
        <a:bodyPr/>
        <a:lstStyle/>
        <a:p>
          <a:endParaRPr lang="ru-RU"/>
        </a:p>
      </dgm:t>
    </dgm:pt>
    <dgm:pt modelId="{0A13A33D-A5CE-4B0F-8D8C-1B8BADC696B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нравственность</a:t>
          </a:r>
          <a:endParaRPr lang="ru-RU" sz="2800" b="1" dirty="0">
            <a:solidFill>
              <a:schemeClr val="tx1"/>
            </a:solidFill>
          </a:endParaRPr>
        </a:p>
      </dgm:t>
    </dgm:pt>
    <dgm:pt modelId="{D6244D22-B5C3-4B37-84BF-EFC08F48720F}" type="sibTrans" cxnId="{3ECC3C26-6309-458B-95A1-EE6A2D38CB48}">
      <dgm:prSet/>
      <dgm:spPr/>
      <dgm:t>
        <a:bodyPr/>
        <a:lstStyle/>
        <a:p>
          <a:endParaRPr lang="ru-RU"/>
        </a:p>
      </dgm:t>
    </dgm:pt>
    <dgm:pt modelId="{BA26A738-A99B-4FDF-ADE0-FFE6F76D9B72}" type="parTrans" cxnId="{3ECC3C26-6309-458B-95A1-EE6A2D38CB48}">
      <dgm:prSet/>
      <dgm:spPr/>
      <dgm:t>
        <a:bodyPr/>
        <a:lstStyle/>
        <a:p>
          <a:endParaRPr lang="ru-RU"/>
        </a:p>
      </dgm:t>
    </dgm:pt>
    <dgm:pt modelId="{C63763B2-852D-4ACB-99AB-A969C962641F}" type="pres">
      <dgm:prSet presAssocID="{D273AA01-6CE5-45D2-9F11-42622BC841B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02ED41-A50D-43C5-B09B-D61D01208C5A}" type="pres">
      <dgm:prSet presAssocID="{D273AA01-6CE5-45D2-9F11-42622BC841BE}" presName="ellipse" presStyleLbl="trBgShp" presStyleIdx="0" presStyleCnt="1"/>
      <dgm:spPr/>
    </dgm:pt>
    <dgm:pt modelId="{BEB476E1-C306-4065-84F7-25C9CD37BF5E}" type="pres">
      <dgm:prSet presAssocID="{D273AA01-6CE5-45D2-9F11-42622BC841BE}" presName="arrow1" presStyleLbl="fgShp" presStyleIdx="0" presStyleCnt="1" custLinFactNeighborX="16511" custLinFactNeighborY="-14038"/>
      <dgm:spPr/>
    </dgm:pt>
    <dgm:pt modelId="{1F0EED00-2D4D-44F5-80FE-64805E9066D5}" type="pres">
      <dgm:prSet presAssocID="{D273AA01-6CE5-45D2-9F11-42622BC841BE}" presName="rectangle" presStyleLbl="revTx" presStyleIdx="0" presStyleCnt="1" custScaleX="155234" custLinFactNeighborX="-872" custLinFactNeighborY="-22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1B596-2B9B-45D8-8660-CA0EBA2D38BB}" type="pres">
      <dgm:prSet presAssocID="{0A13A33D-A5CE-4B0F-8D8C-1B8BADC696BE}" presName="item1" presStyleLbl="node1" presStyleIdx="0" presStyleCnt="2" custScaleX="290744" custScaleY="72094" custLinFactX="41858" custLinFactNeighborX="100000" custLinFactNeighborY="-96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28F10-005B-4657-AF1D-C1D0A1087B66}" type="pres">
      <dgm:prSet presAssocID="{350B4D94-80B6-41C1-858B-4D2D615C0265}" presName="item2" presStyleLbl="node1" presStyleIdx="1" presStyleCnt="2" custScaleX="312917" custScaleY="76746" custLinFactNeighborX="-56851" custLinFactNeighborY="-19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6942D-6A6C-4938-BF78-D56C64F4346F}" type="pres">
      <dgm:prSet presAssocID="{D273AA01-6CE5-45D2-9F11-42622BC841BE}" presName="funnel" presStyleLbl="trAlignAcc1" presStyleIdx="0" presStyleCnt="1" custScaleX="186878" custLinFactNeighborX="2242" custLinFactNeighborY="-3800"/>
      <dgm:spPr/>
    </dgm:pt>
  </dgm:ptLst>
  <dgm:cxnLst>
    <dgm:cxn modelId="{1605651C-E7F6-4A57-8175-22EB59F55360}" type="presOf" srcId="{0A13A33D-A5CE-4B0F-8D8C-1B8BADC696BE}" destId="{76E1B596-2B9B-45D8-8660-CA0EBA2D38BB}" srcOrd="0" destOrd="0" presId="urn:microsoft.com/office/officeart/2005/8/layout/funnel1"/>
    <dgm:cxn modelId="{B4DED761-DB2C-41EA-B616-C3F7096475B7}" type="presOf" srcId="{D273AA01-6CE5-45D2-9F11-42622BC841BE}" destId="{C63763B2-852D-4ACB-99AB-A969C962641F}" srcOrd="0" destOrd="0" presId="urn:microsoft.com/office/officeart/2005/8/layout/funnel1"/>
    <dgm:cxn modelId="{9CED7121-0ACD-482B-B81C-6A7C5A5B9503}" type="presOf" srcId="{350B4D94-80B6-41C1-858B-4D2D615C0265}" destId="{1F0EED00-2D4D-44F5-80FE-64805E9066D5}" srcOrd="0" destOrd="0" presId="urn:microsoft.com/office/officeart/2005/8/layout/funnel1"/>
    <dgm:cxn modelId="{3ECC3C26-6309-458B-95A1-EE6A2D38CB48}" srcId="{D273AA01-6CE5-45D2-9F11-42622BC841BE}" destId="{0A13A33D-A5CE-4B0F-8D8C-1B8BADC696BE}" srcOrd="1" destOrd="0" parTransId="{BA26A738-A99B-4FDF-ADE0-FFE6F76D9B72}" sibTransId="{D6244D22-B5C3-4B37-84BF-EFC08F48720F}"/>
    <dgm:cxn modelId="{DFEFC257-E968-4BAB-99F5-C097E07CB3C0}" srcId="{D273AA01-6CE5-45D2-9F11-42622BC841BE}" destId="{2E17C664-1EB8-4B11-819D-9467BE8F3031}" srcOrd="0" destOrd="0" parTransId="{3F1856AA-D6E6-4AC1-886F-FC257B8625EF}" sibTransId="{B11A14AA-3021-4D80-85D1-5F810AD47505}"/>
    <dgm:cxn modelId="{F28F660B-9668-4EC1-887F-3C1650934ECD}" type="presOf" srcId="{2E17C664-1EB8-4B11-819D-9467BE8F3031}" destId="{2A928F10-005B-4657-AF1D-C1D0A1087B66}" srcOrd="0" destOrd="0" presId="urn:microsoft.com/office/officeart/2005/8/layout/funnel1"/>
    <dgm:cxn modelId="{DD41239A-CAC6-4F41-A246-53A9C633C3EB}" srcId="{D273AA01-6CE5-45D2-9F11-42622BC841BE}" destId="{350B4D94-80B6-41C1-858B-4D2D615C0265}" srcOrd="2" destOrd="0" parTransId="{04A6CC4B-C338-46BF-8138-5C5905C237AA}" sibTransId="{E2BBBD2E-CD53-4C0C-8365-1CDC5F827E64}"/>
    <dgm:cxn modelId="{56D30D9F-0A91-4006-9583-F8433C10FCF4}" type="presParOf" srcId="{C63763B2-852D-4ACB-99AB-A969C962641F}" destId="{FA02ED41-A50D-43C5-B09B-D61D01208C5A}" srcOrd="0" destOrd="0" presId="urn:microsoft.com/office/officeart/2005/8/layout/funnel1"/>
    <dgm:cxn modelId="{E8B8AA67-7058-422F-AFFD-0C77328E35AD}" type="presParOf" srcId="{C63763B2-852D-4ACB-99AB-A969C962641F}" destId="{BEB476E1-C306-4065-84F7-25C9CD37BF5E}" srcOrd="1" destOrd="0" presId="urn:microsoft.com/office/officeart/2005/8/layout/funnel1"/>
    <dgm:cxn modelId="{3FE5F071-3DA6-40A7-BDCE-3E580E10F045}" type="presParOf" srcId="{C63763B2-852D-4ACB-99AB-A969C962641F}" destId="{1F0EED00-2D4D-44F5-80FE-64805E9066D5}" srcOrd="2" destOrd="0" presId="urn:microsoft.com/office/officeart/2005/8/layout/funnel1"/>
    <dgm:cxn modelId="{EC6CD192-61BB-4C03-BE8F-AD1655A03077}" type="presParOf" srcId="{C63763B2-852D-4ACB-99AB-A969C962641F}" destId="{76E1B596-2B9B-45D8-8660-CA0EBA2D38BB}" srcOrd="3" destOrd="0" presId="urn:microsoft.com/office/officeart/2005/8/layout/funnel1"/>
    <dgm:cxn modelId="{CBD56219-EB9F-4C9C-96FB-DFF8A77DB13E}" type="presParOf" srcId="{C63763B2-852D-4ACB-99AB-A969C962641F}" destId="{2A928F10-005B-4657-AF1D-C1D0A1087B66}" srcOrd="4" destOrd="0" presId="urn:microsoft.com/office/officeart/2005/8/layout/funnel1"/>
    <dgm:cxn modelId="{CFCF0AEA-E3D5-4086-840C-BD2DCC5F1012}" type="presParOf" srcId="{C63763B2-852D-4ACB-99AB-A969C962641F}" destId="{6D96942D-6A6C-4938-BF78-D56C64F4346F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99A83-324C-45C4-A3AA-4E0167679DD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8101-073F-4BDC-85A6-3ED5436F0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3081" name="Picture 9" descr="Z:\newtek\_backgrounds_1.02\Greg\PP Template 2\dov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46208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20955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" y="228600"/>
            <a:ext cx="61341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DD5D28-54FB-466B-9913-DAE28FE9A5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1181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09700" y="1676400"/>
            <a:ext cx="1181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Z:\newtek\_backgrounds_1.02\Greg\PP Template 2\dove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981200" cy="14620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251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714488"/>
            <a:ext cx="7500990" cy="2286016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Преемственность между дошкольным и начальным звеном – залог успешной адаптации первоклассников</a:t>
            </a:r>
            <a:endParaRPr lang="en-US" sz="5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9132"/>
            <a:ext cx="7272366" cy="2214578"/>
          </a:xfrm>
        </p:spPr>
        <p:txBody>
          <a:bodyPr/>
          <a:lstStyle/>
          <a:p>
            <a:pPr algn="r">
              <a:defRPr/>
            </a:pPr>
            <a:endParaRPr lang="ru-RU" sz="44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8196" name="Picture 4" descr="http://www.shkolaznaniy.ru/files/files/_DSC597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4"/>
            <a:ext cx="3333750" cy="2590800"/>
          </a:xfrm>
          <a:prstGeom prst="rect">
            <a:avLst/>
          </a:prstGeom>
          <a:noFill/>
        </p:spPr>
      </p:pic>
      <p:sp>
        <p:nvSpPr>
          <p:cNvPr id="6" name="Пятно 1 5"/>
          <p:cNvSpPr/>
          <p:nvPr/>
        </p:nvSpPr>
        <p:spPr>
          <a:xfrm rot="1380197">
            <a:off x="6553082" y="273363"/>
            <a:ext cx="2815815" cy="15716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14414" y="285728"/>
            <a:ext cx="3741738" cy="90011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55D2"/>
                </a:solidFill>
              </a:rPr>
              <a:t>До школы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071546"/>
            <a:ext cx="3771900" cy="5183187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Игра </a:t>
            </a:r>
          </a:p>
          <a:p>
            <a:pPr eaLnBrk="1" hangingPunct="1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Относительная свобода во времени</a:t>
            </a:r>
          </a:p>
          <a:p>
            <a:pPr eaLnBrk="1" hangingPunct="1"/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Ещё ребёнок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125538"/>
            <a:ext cx="3771900" cy="547211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Учение</a:t>
            </a:r>
          </a:p>
          <a:p>
            <a:pPr eaLnBrk="1" hangingPunct="1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Уроки (информация, которую надо закреплять)</a:t>
            </a:r>
          </a:p>
          <a:p>
            <a:pPr eaLnBrk="1" hangingPunct="1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Дополнительные физические и эмоциональные нагрузки </a:t>
            </a:r>
          </a:p>
          <a:p>
            <a:pPr eaLnBrk="1" hangingPunct="1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Ученик, школьник</a:t>
            </a:r>
          </a:p>
          <a:p>
            <a:pPr eaLnBrk="1" hangingPunct="1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4572000" y="188913"/>
            <a:ext cx="37417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400">
                <a:solidFill>
                  <a:srgbClr val="0055D2"/>
                </a:solidFill>
              </a:rPr>
              <a:t>Школа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19400" y="1676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928926" y="785794"/>
            <a:ext cx="3500462" cy="1250909"/>
            <a:chOff x="2820986" y="941684"/>
            <a:chExt cx="1535906" cy="1582020"/>
          </a:xfrm>
        </p:grpSpPr>
        <p:sp>
          <p:nvSpPr>
            <p:cNvPr id="15" name="Овал 14"/>
            <p:cNvSpPr/>
            <p:nvPr/>
          </p:nvSpPr>
          <p:spPr>
            <a:xfrm>
              <a:off x="2820986" y="1349188"/>
              <a:ext cx="1535906" cy="117451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РАЗВИТИЕ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Овал 4"/>
            <p:cNvSpPr/>
            <p:nvPr/>
          </p:nvSpPr>
          <p:spPr>
            <a:xfrm>
              <a:off x="2983224" y="941684"/>
              <a:ext cx="1086050" cy="1086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00298" y="3071810"/>
            <a:ext cx="4357718" cy="1071570"/>
            <a:chOff x="3143244" y="317485"/>
            <a:chExt cx="1535906" cy="1535906"/>
          </a:xfrm>
        </p:grpSpPr>
        <p:sp>
          <p:nvSpPr>
            <p:cNvPr id="18" name="Овал 17"/>
            <p:cNvSpPr/>
            <p:nvPr/>
          </p:nvSpPr>
          <p:spPr>
            <a:xfrm>
              <a:off x="3143244" y="317485"/>
              <a:ext cx="1535906" cy="153590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ЛИЧНОСТЬ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Овал 4"/>
            <p:cNvSpPr/>
            <p:nvPr/>
          </p:nvSpPr>
          <p:spPr>
            <a:xfrm>
              <a:off x="3368172" y="542413"/>
              <a:ext cx="1086050" cy="1086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000364" y="3857628"/>
            <a:ext cx="3357586" cy="1310978"/>
            <a:chOff x="3025097" y="542413"/>
            <a:chExt cx="1654053" cy="1310978"/>
          </a:xfrm>
        </p:grpSpPr>
        <p:sp>
          <p:nvSpPr>
            <p:cNvPr id="21" name="Овал 20"/>
            <p:cNvSpPr/>
            <p:nvPr/>
          </p:nvSpPr>
          <p:spPr>
            <a:xfrm>
              <a:off x="3025097" y="746113"/>
              <a:ext cx="1654053" cy="11072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ЗДОРОВЬЕ 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4"/>
            <p:cNvSpPr/>
            <p:nvPr/>
          </p:nvSpPr>
          <p:spPr>
            <a:xfrm>
              <a:off x="3368172" y="542413"/>
              <a:ext cx="1086050" cy="1086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2"/>
          <p:cNvSpPr>
            <a:spLocks noChangeArrowheads="1"/>
          </p:cNvSpPr>
          <p:nvPr/>
        </p:nvSpPr>
        <p:spPr bwMode="gray">
          <a:xfrm>
            <a:off x="5529263" y="4603750"/>
            <a:ext cx="3429000" cy="139701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AutoShape 31"/>
          <p:cNvSpPr>
            <a:spLocks noChangeArrowheads="1"/>
          </p:cNvSpPr>
          <p:nvPr/>
        </p:nvSpPr>
        <p:spPr bwMode="gray">
          <a:xfrm>
            <a:off x="5529263" y="3906838"/>
            <a:ext cx="3429000" cy="609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AutoShape 30"/>
          <p:cNvSpPr>
            <a:spLocks noChangeArrowheads="1"/>
          </p:cNvSpPr>
          <p:nvPr/>
        </p:nvSpPr>
        <p:spPr bwMode="gray">
          <a:xfrm>
            <a:off x="5529263" y="3221038"/>
            <a:ext cx="34290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29"/>
          <p:cNvSpPr>
            <a:spLocks noChangeArrowheads="1"/>
          </p:cNvSpPr>
          <p:nvPr/>
        </p:nvSpPr>
        <p:spPr bwMode="gray">
          <a:xfrm>
            <a:off x="5529263" y="2514600"/>
            <a:ext cx="3429000" cy="609600"/>
          </a:xfrm>
          <a:prstGeom prst="roundRect">
            <a:avLst>
              <a:gd name="adj" fmla="val 16667"/>
            </a:avLst>
          </a:prstGeom>
          <a:solidFill>
            <a:schemeClr val="accent3">
              <a:alpha val="79999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285728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Успешность в обучении /развитии/</a:t>
            </a:r>
            <a:endParaRPr lang="en-US" dirty="0" smtClean="0"/>
          </a:p>
        </p:txBody>
      </p:sp>
      <p:sp>
        <p:nvSpPr>
          <p:cNvPr id="17415" name="AutoShape 3"/>
          <p:cNvSpPr>
            <a:spLocks noChangeArrowheads="1"/>
          </p:cNvSpPr>
          <p:nvPr/>
        </p:nvSpPr>
        <p:spPr bwMode="gray">
          <a:xfrm flipH="1">
            <a:off x="3729038" y="2217738"/>
            <a:ext cx="906462" cy="835025"/>
          </a:xfrm>
          <a:prstGeom prst="curvedRightArrow">
            <a:avLst>
              <a:gd name="adj1" fmla="val 16542"/>
              <a:gd name="adj2" fmla="val 38977"/>
              <a:gd name="adj3" fmla="val 30823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4"/>
          <p:cNvSpPr>
            <a:spLocks noChangeArrowheads="1"/>
          </p:cNvSpPr>
          <p:nvPr/>
        </p:nvSpPr>
        <p:spPr bwMode="gray">
          <a:xfrm>
            <a:off x="1822450" y="2254250"/>
            <a:ext cx="906463" cy="835025"/>
          </a:xfrm>
          <a:prstGeom prst="curvedRightArrow">
            <a:avLst>
              <a:gd name="adj1" fmla="val 19583"/>
              <a:gd name="adj2" fmla="val 44676"/>
              <a:gd name="adj3" fmla="val 30647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62125" y="3260725"/>
            <a:ext cx="2733675" cy="2771775"/>
            <a:chOff x="862" y="713"/>
            <a:chExt cx="3780" cy="349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17438" name="Freeform 7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1 w 1323"/>
                  <a:gd name="T1" fmla="*/ 367 h 1322"/>
                  <a:gd name="T2" fmla="*/ 1323 w 1323"/>
                  <a:gd name="T3" fmla="*/ 1322 h 1322"/>
                  <a:gd name="T4" fmla="*/ 1323 w 1323"/>
                  <a:gd name="T5" fmla="*/ 974 h 1322"/>
                  <a:gd name="T6" fmla="*/ 0 w 1323"/>
                  <a:gd name="T7" fmla="*/ 0 h 1322"/>
                  <a:gd name="T8" fmla="*/ 51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9" name="Freeform 8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40" name="Freeform 9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17435" name="Freeform 11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1 w 1323"/>
                  <a:gd name="T1" fmla="*/ 367 h 1322"/>
                  <a:gd name="T2" fmla="*/ 1323 w 1323"/>
                  <a:gd name="T3" fmla="*/ 1322 h 1322"/>
                  <a:gd name="T4" fmla="*/ 1323 w 1323"/>
                  <a:gd name="T5" fmla="*/ 974 h 1322"/>
                  <a:gd name="T6" fmla="*/ 0 w 1323"/>
                  <a:gd name="T7" fmla="*/ 0 h 1322"/>
                  <a:gd name="T8" fmla="*/ 51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6" name="Freeform 12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7" name="Freeform 13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17432" name="Freeform 15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1 w 1323"/>
                  <a:gd name="T1" fmla="*/ 367 h 1322"/>
                  <a:gd name="T2" fmla="*/ 1323 w 1323"/>
                  <a:gd name="T3" fmla="*/ 1322 h 1322"/>
                  <a:gd name="T4" fmla="*/ 1323 w 1323"/>
                  <a:gd name="T5" fmla="*/ 974 h 1322"/>
                  <a:gd name="T6" fmla="*/ 0 w 1323"/>
                  <a:gd name="T7" fmla="*/ 0 h 1322"/>
                  <a:gd name="T8" fmla="*/ 51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3" name="Freeform 16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4" name="Freeform 17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62" y="713"/>
              <a:ext cx="3780" cy="1993"/>
              <a:chOff x="1082" y="2355"/>
              <a:chExt cx="3406" cy="1993"/>
            </a:xfrm>
          </p:grpSpPr>
          <p:sp>
            <p:nvSpPr>
              <p:cNvPr id="17429" name="Freeform 19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1 w 1323"/>
                  <a:gd name="T1" fmla="*/ 367 h 1322"/>
                  <a:gd name="T2" fmla="*/ 1323 w 1323"/>
                  <a:gd name="T3" fmla="*/ 1322 h 1322"/>
                  <a:gd name="T4" fmla="*/ 1323 w 1323"/>
                  <a:gd name="T5" fmla="*/ 974 h 1322"/>
                  <a:gd name="T6" fmla="*/ 0 w 1323"/>
                  <a:gd name="T7" fmla="*/ 0 h 1322"/>
                  <a:gd name="T8" fmla="*/ 51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0" name="Freeform 20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31" name="Freeform 21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D6D6"/>
                  </a:gs>
                  <a:gs pos="100000">
                    <a:srgbClr val="F8F8F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3574" name="AutoShape 22"/>
          <p:cNvSpPr>
            <a:spLocks/>
          </p:cNvSpPr>
          <p:nvPr/>
        </p:nvSpPr>
        <p:spPr bwMode="blackWhite">
          <a:xfrm>
            <a:off x="5503863" y="2568575"/>
            <a:ext cx="3563937" cy="515938"/>
          </a:xfrm>
          <a:prstGeom prst="callout2">
            <a:avLst>
              <a:gd name="adj1" fmla="val 22153"/>
              <a:gd name="adj2" fmla="val -2139"/>
              <a:gd name="adj3" fmla="val 22153"/>
              <a:gd name="adj4" fmla="val -13361"/>
              <a:gd name="adj5" fmla="val 265847"/>
              <a:gd name="adj6" fmla="val -25167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2800" b="1">
                <a:solidFill>
                  <a:schemeClr val="accent2"/>
                </a:solidFill>
              </a:rPr>
              <a:t>Мотивация 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3575" name="AutoShape 23"/>
          <p:cNvSpPr>
            <a:spLocks/>
          </p:cNvSpPr>
          <p:nvPr/>
        </p:nvSpPr>
        <p:spPr bwMode="blackWhite">
          <a:xfrm>
            <a:off x="5489575" y="3236913"/>
            <a:ext cx="3549650" cy="522287"/>
          </a:xfrm>
          <a:prstGeom prst="callout2">
            <a:avLst>
              <a:gd name="adj1" fmla="val 21884"/>
              <a:gd name="adj2" fmla="val -2148"/>
              <a:gd name="adj3" fmla="val 21884"/>
              <a:gd name="adj4" fmla="val -13014"/>
              <a:gd name="adj5" fmla="val 200306"/>
              <a:gd name="adj6" fmla="val -24241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Произвольность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576" name="AutoShape 24"/>
          <p:cNvSpPr>
            <a:spLocks/>
          </p:cNvSpPr>
          <p:nvPr/>
        </p:nvSpPr>
        <p:spPr bwMode="blackWhite">
          <a:xfrm>
            <a:off x="5500694" y="4643446"/>
            <a:ext cx="3500462" cy="1214446"/>
          </a:xfrm>
          <a:prstGeom prst="callout2">
            <a:avLst>
              <a:gd name="adj1" fmla="val 25440"/>
              <a:gd name="adj2" fmla="val -2167"/>
              <a:gd name="adj3" fmla="val 25440"/>
              <a:gd name="adj4" fmla="val -14894"/>
              <a:gd name="adj5" fmla="val 30610"/>
              <a:gd name="adj6" fmla="val -28602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2800" b="1" dirty="0" smtClean="0">
                <a:solidFill>
                  <a:schemeClr val="hlink"/>
                </a:solidFill>
              </a:rPr>
              <a:t>Внимание, мышление, память… </a:t>
            </a:r>
            <a:endParaRPr lang="en-US" sz="2800" b="1" dirty="0">
              <a:solidFill>
                <a:schemeClr val="hlink"/>
              </a:solidFill>
            </a:endParaRPr>
          </a:p>
        </p:txBody>
      </p:sp>
      <p:sp>
        <p:nvSpPr>
          <p:cNvPr id="23577" name="AutoShape 25"/>
          <p:cNvSpPr>
            <a:spLocks/>
          </p:cNvSpPr>
          <p:nvPr/>
        </p:nvSpPr>
        <p:spPr bwMode="blackWhite">
          <a:xfrm>
            <a:off x="5481638" y="3949700"/>
            <a:ext cx="3530600" cy="482600"/>
          </a:xfrm>
          <a:prstGeom prst="callout2">
            <a:avLst>
              <a:gd name="adj1" fmla="val 23685"/>
              <a:gd name="adj2" fmla="val -2157"/>
              <a:gd name="adj3" fmla="val 23685"/>
              <a:gd name="adj4" fmla="val -14523"/>
              <a:gd name="adj5" fmla="val 157894"/>
              <a:gd name="adj6" fmla="val -27204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2800" b="1">
                <a:solidFill>
                  <a:schemeClr val="accent1"/>
                </a:solidFill>
              </a:rPr>
              <a:t>Мелкая моторика</a:t>
            </a:r>
            <a:endParaRPr lang="en-US" sz="2800" b="1">
              <a:solidFill>
                <a:schemeClr val="accent1"/>
              </a:solidFill>
            </a:endParaRPr>
          </a:p>
        </p:txBody>
      </p:sp>
      <p:sp>
        <p:nvSpPr>
          <p:cNvPr id="17422" name="AutoShape 26"/>
          <p:cNvSpPr>
            <a:spLocks noChangeArrowheads="1"/>
          </p:cNvSpPr>
          <p:nvPr/>
        </p:nvSpPr>
        <p:spPr bwMode="gray">
          <a:xfrm rot="-544120">
            <a:off x="1331913" y="3463925"/>
            <a:ext cx="334962" cy="1920875"/>
          </a:xfrm>
          <a:prstGeom prst="upArrow">
            <a:avLst>
              <a:gd name="adj1" fmla="val 50194"/>
              <a:gd name="adj2" fmla="val 88090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3" name="Picture 28" descr="num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613" y="1295400"/>
            <a:ext cx="2227262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P spid="23575" grpId="0" animBg="1"/>
      <p:bldP spid="23576" grpId="0" animBg="1"/>
      <p:bldP spid="235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2"/>
          <p:cNvSpPr>
            <a:spLocks noChangeArrowheads="1"/>
          </p:cNvSpPr>
          <p:nvPr/>
        </p:nvSpPr>
        <p:spPr bwMode="gray">
          <a:xfrm>
            <a:off x="3486150" y="2457450"/>
            <a:ext cx="4667250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14"/>
          <p:cNvSpPr txBox="1">
            <a:spLocks noChangeArrowheads="1"/>
          </p:cNvSpPr>
          <p:nvPr/>
        </p:nvSpPr>
        <p:spPr bwMode="gray">
          <a:xfrm>
            <a:off x="4086225" y="2603500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000000"/>
                </a:solidFill>
              </a:rPr>
              <a:t>10 слов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9220" name="AutoShape 17"/>
          <p:cNvSpPr>
            <a:spLocks noChangeArrowheads="1"/>
          </p:cNvSpPr>
          <p:nvPr/>
        </p:nvSpPr>
        <p:spPr bwMode="gray">
          <a:xfrm>
            <a:off x="3503613" y="3822700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18"/>
          <p:cNvSpPr txBox="1">
            <a:spLocks noChangeArrowheads="1"/>
          </p:cNvSpPr>
          <p:nvPr/>
        </p:nvSpPr>
        <p:spPr bwMode="gray">
          <a:xfrm>
            <a:off x="4094163" y="3949700"/>
            <a:ext cx="36020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</a:rPr>
              <a:t>9 рисунков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222" name="AutoShape 19"/>
          <p:cNvSpPr>
            <a:spLocks noChangeArrowheads="1"/>
          </p:cNvSpPr>
          <p:nvPr/>
        </p:nvSpPr>
        <p:spPr bwMode="gray">
          <a:xfrm>
            <a:off x="3503613" y="5213350"/>
            <a:ext cx="4649787" cy="164465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20"/>
          <p:cNvSpPr txBox="1">
            <a:spLocks noChangeArrowheads="1"/>
          </p:cNvSpPr>
          <p:nvPr/>
        </p:nvSpPr>
        <p:spPr bwMode="gray">
          <a:xfrm>
            <a:off x="4067175" y="5143511"/>
            <a:ext cx="350678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2800" b="1" dirty="0">
                <a:solidFill>
                  <a:srgbClr val="000000"/>
                </a:solidFill>
              </a:rPr>
              <a:t>Исключение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dirty="0">
                <a:solidFill>
                  <a:srgbClr val="000000"/>
                </a:solidFill>
              </a:rPr>
              <a:t>Обобщение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dirty="0">
                <a:solidFill>
                  <a:srgbClr val="000000"/>
                </a:solidFill>
              </a:rPr>
              <a:t>Классификация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224" name="AutoShape 21"/>
          <p:cNvSpPr>
            <a:spLocks noChangeArrowheads="1"/>
          </p:cNvSpPr>
          <p:nvPr/>
        </p:nvSpPr>
        <p:spPr bwMode="white">
          <a:xfrm>
            <a:off x="3506788" y="27622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22"/>
          <p:cNvSpPr>
            <a:spLocks noChangeArrowheads="1"/>
          </p:cNvSpPr>
          <p:nvPr/>
        </p:nvSpPr>
        <p:spPr bwMode="white">
          <a:xfrm>
            <a:off x="3514725" y="405130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23"/>
          <p:cNvSpPr>
            <a:spLocks noChangeArrowheads="1"/>
          </p:cNvSpPr>
          <p:nvPr/>
        </p:nvSpPr>
        <p:spPr bwMode="white">
          <a:xfrm>
            <a:off x="3500430" y="585789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5143512"/>
            <a:ext cx="2295525" cy="1714487"/>
            <a:chOff x="471" y="272"/>
            <a:chExt cx="1161" cy="1539"/>
          </a:xfrm>
        </p:grpSpPr>
        <p:sp>
          <p:nvSpPr>
            <p:cNvPr id="9240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3600450"/>
            <a:ext cx="2295525" cy="1365250"/>
            <a:chOff x="471" y="272"/>
            <a:chExt cx="1161" cy="1539"/>
          </a:xfrm>
        </p:grpSpPr>
        <p:sp>
          <p:nvSpPr>
            <p:cNvPr id="9238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19200" y="2228850"/>
            <a:ext cx="2295525" cy="1365250"/>
            <a:chOff x="471" y="272"/>
            <a:chExt cx="1161" cy="1539"/>
          </a:xfrm>
        </p:grpSpPr>
        <p:sp>
          <p:nvSpPr>
            <p:cNvPr id="9236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31" name="Text Box 13"/>
          <p:cNvSpPr txBox="1">
            <a:spLocks noChangeArrowheads="1"/>
          </p:cNvSpPr>
          <p:nvPr/>
        </p:nvSpPr>
        <p:spPr bwMode="black">
          <a:xfrm>
            <a:off x="1301750" y="2565400"/>
            <a:ext cx="212883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</a:rPr>
              <a:t>  </a:t>
            </a:r>
            <a:r>
              <a:rPr lang="ru-RU" sz="2800" b="1" dirty="0">
                <a:solidFill>
                  <a:schemeClr val="bg1"/>
                </a:solidFill>
              </a:rPr>
              <a:t>слуховая память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232" name="Text Box 15"/>
          <p:cNvSpPr txBox="1">
            <a:spLocks noChangeArrowheads="1"/>
          </p:cNvSpPr>
          <p:nvPr/>
        </p:nvSpPr>
        <p:spPr bwMode="black">
          <a:xfrm>
            <a:off x="1331913" y="3933825"/>
            <a:ext cx="2128837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ru-RU" sz="2800" b="1" dirty="0"/>
              <a:t>зрительная память</a:t>
            </a:r>
            <a:endParaRPr lang="en-US" sz="2800" b="1" dirty="0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black">
          <a:xfrm>
            <a:off x="1071538" y="5715016"/>
            <a:ext cx="23161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 </a:t>
            </a:r>
            <a:r>
              <a:rPr lang="ru-RU" sz="3200" b="1" dirty="0"/>
              <a:t>мышление</a:t>
            </a:r>
            <a:endParaRPr lang="en-US" sz="3200" b="1" dirty="0"/>
          </a:p>
        </p:txBody>
      </p:sp>
      <p:sp>
        <p:nvSpPr>
          <p:cNvPr id="9234" name="Rectangle 24"/>
          <p:cNvSpPr>
            <a:spLocks noChangeArrowheads="1"/>
          </p:cNvSpPr>
          <p:nvPr/>
        </p:nvSpPr>
        <p:spPr bwMode="gray">
          <a:xfrm>
            <a:off x="857224" y="1571612"/>
            <a:ext cx="7786742" cy="634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3200" dirty="0">
                <a:solidFill>
                  <a:srgbClr val="000000"/>
                </a:solidFill>
              </a:rPr>
              <a:t>В присутствии и с разрешения родителей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Взаимоотношения </a:t>
            </a:r>
            <a:endParaRPr lang="en-US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gray">
          <a:xfrm>
            <a:off x="1524000" y="4743450"/>
            <a:ext cx="7096125" cy="150495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7499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1">
                <a:srgbClr val="E6E6E6"/>
              </a:gs>
              <a:gs pos="66001">
                <a:srgbClr val="7D8496"/>
              </a:gs>
              <a:gs pos="73500">
                <a:srgbClr val="E6E6E6"/>
              </a:gs>
              <a:gs pos="925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99190" dir="2388334" algn="ctr" rotWithShape="0">
              <a:srgbClr val="969696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ltGray">
          <a:xfrm>
            <a:off x="2646363" y="4967288"/>
            <a:ext cx="5573712" cy="10175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black">
          <a:xfrm>
            <a:off x="2627313" y="4941888"/>
            <a:ext cx="55530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>
                <a:solidFill>
                  <a:srgbClr val="FFFFFF"/>
                </a:solidFill>
              </a:rPr>
              <a:t>Психологическая комфортность</a:t>
            </a:r>
            <a:endParaRPr lang="en-US" sz="3200" b="1">
              <a:solidFill>
                <a:srgbClr val="FFFFFF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41738" y="2336800"/>
            <a:ext cx="1609725" cy="1606550"/>
            <a:chOff x="1921" y="1585"/>
            <a:chExt cx="1059" cy="1057"/>
          </a:xfrm>
        </p:grpSpPr>
        <p:sp>
          <p:nvSpPr>
            <p:cNvPr id="18480" name="Oval 8"/>
            <p:cNvSpPr>
              <a:spLocks noChangeArrowheads="1"/>
            </p:cNvSpPr>
            <p:nvPr/>
          </p:nvSpPr>
          <p:spPr bwMode="gray">
            <a:xfrm>
              <a:off x="1921" y="1585"/>
              <a:ext cx="1059" cy="105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A886E0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81" name="Oval 9"/>
            <p:cNvSpPr>
              <a:spLocks noChangeArrowheads="1"/>
            </p:cNvSpPr>
            <p:nvPr/>
          </p:nvSpPr>
          <p:spPr bwMode="gray">
            <a:xfrm>
              <a:off x="1921" y="1585"/>
              <a:ext cx="1059" cy="1057"/>
            </a:xfrm>
            <a:prstGeom prst="ellipse">
              <a:avLst/>
            </a:prstGeom>
            <a:gradFill rotWithShape="1">
              <a:gsLst>
                <a:gs pos="0">
                  <a:srgbClr val="A886E0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82" name="Oval 10"/>
            <p:cNvSpPr>
              <a:spLocks noChangeArrowheads="1"/>
            </p:cNvSpPr>
            <p:nvPr/>
          </p:nvSpPr>
          <p:spPr bwMode="gray">
            <a:xfrm>
              <a:off x="1978" y="1642"/>
              <a:ext cx="921" cy="919"/>
            </a:xfrm>
            <a:prstGeom prst="ellipse">
              <a:avLst/>
            </a:prstGeom>
            <a:gradFill rotWithShape="1">
              <a:gsLst>
                <a:gs pos="0">
                  <a:srgbClr val="5B4979"/>
                </a:gs>
                <a:gs pos="50000">
                  <a:srgbClr val="A886E0"/>
                </a:gs>
                <a:gs pos="100000">
                  <a:srgbClr val="5B4979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83" name="Oval 11"/>
            <p:cNvSpPr>
              <a:spLocks noChangeArrowheads="1"/>
            </p:cNvSpPr>
            <p:nvPr/>
          </p:nvSpPr>
          <p:spPr bwMode="gray">
            <a:xfrm>
              <a:off x="1978" y="1643"/>
              <a:ext cx="921" cy="919"/>
            </a:xfrm>
            <a:prstGeom prst="ellipse">
              <a:avLst/>
            </a:prstGeom>
            <a:gradFill rotWithShape="1">
              <a:gsLst>
                <a:gs pos="0">
                  <a:srgbClr val="6B558E"/>
                </a:gs>
                <a:gs pos="100000">
                  <a:srgbClr val="A886E0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84" name="Oval 12"/>
            <p:cNvSpPr>
              <a:spLocks noChangeArrowheads="1"/>
            </p:cNvSpPr>
            <p:nvPr/>
          </p:nvSpPr>
          <p:spPr bwMode="gray">
            <a:xfrm>
              <a:off x="2027" y="1697"/>
              <a:ext cx="830" cy="82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044" y="1703"/>
              <a:ext cx="803" cy="802"/>
              <a:chOff x="4166" y="1706"/>
              <a:chExt cx="1252" cy="1252"/>
            </a:xfrm>
          </p:grpSpPr>
          <p:sp>
            <p:nvSpPr>
              <p:cNvPr id="18486" name="Oval 1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87" name="Oval 1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88" name="Oval 1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89" name="Oval 1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32425" y="1419225"/>
            <a:ext cx="1603375" cy="1603375"/>
            <a:chOff x="3022" y="1007"/>
            <a:chExt cx="1055" cy="1055"/>
          </a:xfrm>
        </p:grpSpPr>
        <p:sp>
          <p:nvSpPr>
            <p:cNvPr id="18470" name="Oval 19"/>
            <p:cNvSpPr>
              <a:spLocks noChangeArrowheads="1"/>
            </p:cNvSpPr>
            <p:nvPr/>
          </p:nvSpPr>
          <p:spPr bwMode="gray">
            <a:xfrm>
              <a:off x="3022" y="1007"/>
              <a:ext cx="1055" cy="105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3399FF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71" name="Oval 20"/>
            <p:cNvSpPr>
              <a:spLocks noChangeArrowheads="1"/>
            </p:cNvSpPr>
            <p:nvPr/>
          </p:nvSpPr>
          <p:spPr bwMode="gray">
            <a:xfrm>
              <a:off x="3022" y="1007"/>
              <a:ext cx="1055" cy="1055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72" name="Oval 21"/>
            <p:cNvSpPr>
              <a:spLocks noChangeArrowheads="1"/>
            </p:cNvSpPr>
            <p:nvPr/>
          </p:nvSpPr>
          <p:spPr bwMode="gray">
            <a:xfrm>
              <a:off x="3093" y="1064"/>
              <a:ext cx="915" cy="916"/>
            </a:xfrm>
            <a:prstGeom prst="ellipse">
              <a:avLst/>
            </a:prstGeom>
            <a:gradFill rotWithShape="1">
              <a:gsLst>
                <a:gs pos="0">
                  <a:srgbClr val="1C538A"/>
                </a:gs>
                <a:gs pos="50000">
                  <a:srgbClr val="3399FF"/>
                </a:gs>
                <a:gs pos="100000">
                  <a:srgbClr val="1C538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73" name="Oval 22"/>
            <p:cNvSpPr>
              <a:spLocks noChangeArrowheads="1"/>
            </p:cNvSpPr>
            <p:nvPr/>
          </p:nvSpPr>
          <p:spPr bwMode="gray">
            <a:xfrm>
              <a:off x="3094" y="1066"/>
              <a:ext cx="915" cy="916"/>
            </a:xfrm>
            <a:prstGeom prst="ellipse">
              <a:avLst/>
            </a:prstGeom>
            <a:gradFill rotWithShape="1">
              <a:gsLst>
                <a:gs pos="0">
                  <a:srgbClr val="2061A2"/>
                </a:gs>
                <a:gs pos="100000">
                  <a:srgbClr val="3399FF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74" name="Oval 23"/>
            <p:cNvSpPr>
              <a:spLocks noChangeArrowheads="1"/>
            </p:cNvSpPr>
            <p:nvPr/>
          </p:nvSpPr>
          <p:spPr bwMode="gray">
            <a:xfrm>
              <a:off x="3137" y="1115"/>
              <a:ext cx="824" cy="823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153" y="1125"/>
              <a:ext cx="799" cy="800"/>
              <a:chOff x="4166" y="1706"/>
              <a:chExt cx="1252" cy="1252"/>
            </a:xfrm>
          </p:grpSpPr>
          <p:sp>
            <p:nvSpPr>
              <p:cNvPr id="18476" name="Oval 2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77" name="Oval 2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78" name="Oval 2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79" name="Oval 2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146925" y="2241550"/>
            <a:ext cx="1598613" cy="1630363"/>
            <a:chOff x="4126" y="1525"/>
            <a:chExt cx="1052" cy="1073"/>
          </a:xfrm>
        </p:grpSpPr>
        <p:sp>
          <p:nvSpPr>
            <p:cNvPr id="18460" name="Oval 30"/>
            <p:cNvSpPr>
              <a:spLocks noChangeArrowheads="1"/>
            </p:cNvSpPr>
            <p:nvPr/>
          </p:nvSpPr>
          <p:spPr bwMode="gray">
            <a:xfrm>
              <a:off x="4126" y="1525"/>
              <a:ext cx="1052" cy="107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9933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61" name="Oval 31"/>
            <p:cNvSpPr>
              <a:spLocks noChangeArrowheads="1"/>
            </p:cNvSpPr>
            <p:nvPr/>
          </p:nvSpPr>
          <p:spPr bwMode="gray">
            <a:xfrm>
              <a:off x="4126" y="1525"/>
              <a:ext cx="1052" cy="1073"/>
            </a:xfrm>
            <a:prstGeom prst="ellipse">
              <a:avLst/>
            </a:prstGeom>
            <a:gradFill rotWithShape="1">
              <a:gsLst>
                <a:gs pos="0">
                  <a:srgbClr val="FF9933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62" name="Oval 32"/>
            <p:cNvSpPr>
              <a:spLocks noChangeArrowheads="1"/>
            </p:cNvSpPr>
            <p:nvPr/>
          </p:nvSpPr>
          <p:spPr bwMode="gray">
            <a:xfrm>
              <a:off x="4191" y="1590"/>
              <a:ext cx="914" cy="933"/>
            </a:xfrm>
            <a:prstGeom prst="ellipse">
              <a:avLst/>
            </a:prstGeom>
            <a:gradFill rotWithShape="1">
              <a:gsLst>
                <a:gs pos="0">
                  <a:srgbClr val="8A531C"/>
                </a:gs>
                <a:gs pos="50000">
                  <a:srgbClr val="FF9933"/>
                </a:gs>
                <a:gs pos="100000">
                  <a:srgbClr val="8A531C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63" name="Oval 33"/>
            <p:cNvSpPr>
              <a:spLocks noChangeArrowheads="1"/>
            </p:cNvSpPr>
            <p:nvPr/>
          </p:nvSpPr>
          <p:spPr bwMode="gray">
            <a:xfrm>
              <a:off x="4195" y="1577"/>
              <a:ext cx="914" cy="933"/>
            </a:xfrm>
            <a:prstGeom prst="ellipse">
              <a:avLst/>
            </a:prstGeom>
            <a:gradFill rotWithShape="1">
              <a:gsLst>
                <a:gs pos="0">
                  <a:srgbClr val="A26120"/>
                </a:gs>
                <a:gs pos="100000">
                  <a:srgbClr val="FF9933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64" name="Oval 34"/>
            <p:cNvSpPr>
              <a:spLocks noChangeArrowheads="1"/>
            </p:cNvSpPr>
            <p:nvPr/>
          </p:nvSpPr>
          <p:spPr bwMode="gray">
            <a:xfrm>
              <a:off x="4235" y="1641"/>
              <a:ext cx="823" cy="84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4249" y="1653"/>
              <a:ext cx="797" cy="813"/>
              <a:chOff x="4166" y="1706"/>
              <a:chExt cx="1252" cy="1252"/>
            </a:xfrm>
          </p:grpSpPr>
          <p:sp>
            <p:nvSpPr>
              <p:cNvPr id="18466" name="Oval 3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7" name="Oval 3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8" name="Oval 3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69" name="Oval 3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027238" y="1423988"/>
            <a:ext cx="1638300" cy="1620837"/>
            <a:chOff x="884" y="2523"/>
            <a:chExt cx="862" cy="862"/>
          </a:xfrm>
        </p:grpSpPr>
        <p:sp>
          <p:nvSpPr>
            <p:cNvPr id="18451" name="Oval 41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52" name="Oval 42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53" name="Oval 43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54" name="Oval 44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55" name="Oval 45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8456" name="Oval 46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57" name="Oval 47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58" name="Oval 48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59" name="Oval 49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8722" name="Line 50"/>
          <p:cNvSpPr>
            <a:spLocks noChangeShapeType="1"/>
          </p:cNvSpPr>
          <p:nvPr/>
        </p:nvSpPr>
        <p:spPr bwMode="ltGray">
          <a:xfrm>
            <a:off x="2809875" y="3144838"/>
            <a:ext cx="0" cy="157162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>
              <a:defRPr/>
            </a:pPr>
            <a:endParaRPr lang="ru-RU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ltGray">
          <a:xfrm>
            <a:off x="4525963" y="4040188"/>
            <a:ext cx="0" cy="66675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>
              <a:defRPr/>
            </a:pPr>
            <a:endParaRPr lang="ru-RU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ltGray">
          <a:xfrm>
            <a:off x="6219825" y="3116263"/>
            <a:ext cx="0" cy="159067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>
              <a:defRPr/>
            </a:pPr>
            <a:endParaRPr lang="ru-RU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ltGray">
          <a:xfrm>
            <a:off x="7902575" y="3963988"/>
            <a:ext cx="0" cy="74295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</p:spPr>
        <p:txBody>
          <a:bodyPr vert="eaVert" wrap="none" lIns="92075" tIns="46038" rIns="92075" bIns="46038" anchor="ctr"/>
          <a:lstStyle/>
          <a:p>
            <a:pPr>
              <a:defRPr/>
            </a:pPr>
            <a:endParaRPr lang="ru-RU"/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162175" y="1938338"/>
            <a:ext cx="1355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333333"/>
                </a:solidFill>
              </a:rPr>
              <a:t>Учи-теля</a:t>
            </a:r>
            <a:endParaRPr lang="en-US" sz="2400" b="1">
              <a:solidFill>
                <a:srgbClr val="333333"/>
              </a:solidFill>
            </a:endParaRP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3851275" y="2840038"/>
            <a:ext cx="1355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333333"/>
                </a:solidFill>
              </a:rPr>
              <a:t>Одно-класс-ники</a:t>
            </a:r>
            <a:endParaRPr lang="en-US" sz="2400" b="1">
              <a:solidFill>
                <a:srgbClr val="333333"/>
              </a:solidFill>
            </a:endParaRP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5570538" y="1905000"/>
            <a:ext cx="1355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333333"/>
                </a:solidFill>
              </a:rPr>
              <a:t>Роди-тели</a:t>
            </a:r>
            <a:endParaRPr lang="en-US" sz="2400" b="1">
              <a:solidFill>
                <a:srgbClr val="333333"/>
              </a:solidFill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7251700" y="2768600"/>
            <a:ext cx="1355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333333"/>
                </a:solidFill>
              </a:rPr>
              <a:t>Родст-венни-ки</a:t>
            </a:r>
            <a:endParaRPr lang="en-US" sz="2400" b="1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6" grpId="0"/>
      <p:bldP spid="28727" grpId="0"/>
      <p:bldP spid="28728" grpId="0"/>
      <p:bldP spid="287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85728"/>
            <a:ext cx="7315200" cy="944563"/>
          </a:xfrm>
        </p:spPr>
        <p:txBody>
          <a:bodyPr/>
          <a:lstStyle/>
          <a:p>
            <a:pPr algn="ctr"/>
            <a:r>
              <a:rPr lang="ru-RU" sz="4000" i="1" dirty="0"/>
              <a:t>Какие дети адаптируются сложнее всего к школе?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9114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•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являющиеся единственными в семье;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чрезмерно опекаемые родителями или бабушками;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привыкшие к тому, что их капризам потакают;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пользующиеся исключительным вниманием взрослых;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не имеющие элементарных навыков самообслуживания;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неуверенные в себе;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страдающие ночными страхами;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эмоционально неустойчивые;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пережившие психологическую травму;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с ярко выраженными дефектами (в более старшем возрасте);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 чьи родители слишком сильно переживают за ребенка в связи с необходимостью отдать его в школу.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103188"/>
            <a:ext cx="7499350" cy="963612"/>
          </a:xfrm>
        </p:spPr>
        <p:txBody>
          <a:bodyPr/>
          <a:lstStyle/>
          <a:p>
            <a:r>
              <a:rPr lang="ru-RU" sz="5700">
                <a:latin typeface="Monotype Corsiva" pitchFamily="66" charset="0"/>
              </a:rPr>
              <a:t>Необходима помощь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341438"/>
            <a:ext cx="8108950" cy="5183187"/>
          </a:xfrm>
        </p:spPr>
        <p:txBody>
          <a:bodyPr/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В развитии слуховой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зрительной памяти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В развитии необходимого уровня произвольности						ролевые игры						</a:t>
            </a:r>
            <a:r>
              <a:rPr lang="ru-RU" sz="2800" dirty="0" err="1">
                <a:solidFill>
                  <a:schemeClr val="bg2">
                    <a:lumMod val="50000"/>
                  </a:schemeClr>
                </a:solidFill>
              </a:rPr>
              <a:t>игры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 с правилами				</a:t>
            </a: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В развитии мелкой моторики				лепка, рисование…</a:t>
            </a: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В расширении словарного				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запаса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психологической подготовке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родителей к школе.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2775" name="Picture 7" descr="gb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4149725"/>
            <a:ext cx="2857500" cy="1905000"/>
          </a:xfrm>
          <a:noFill/>
          <a:ln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build="p"/>
    </p:bldLst>
  </p:timing>
</p:sld>
</file>

<file path=ppt/theme/theme1.xml><?xml version="1.0" encoding="utf-8"?>
<a:theme xmlns:a="http://schemas.openxmlformats.org/drawingml/2006/main" name="dov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dove</Template>
  <TotalTime>459</TotalTime>
  <Words>198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Monotype Corsiva</vt:lpstr>
      <vt:lpstr>Times New Roman</vt:lpstr>
      <vt:lpstr>dove</vt:lpstr>
      <vt:lpstr>Преемственность между дошкольным и начальным звеном – залог успешной адаптации первоклассников</vt:lpstr>
      <vt:lpstr>До школы</vt:lpstr>
      <vt:lpstr>Презентация PowerPoint</vt:lpstr>
      <vt:lpstr>Успешность в обучении /развитии/</vt:lpstr>
      <vt:lpstr>Собеседование </vt:lpstr>
      <vt:lpstr>Взаимоотношения </vt:lpstr>
      <vt:lpstr>Какие дети адаптируются сложнее всего к школе?</vt:lpstr>
      <vt:lpstr>Необходима помощь</vt:lpstr>
    </vt:vector>
  </TitlesOfParts>
  <Company>sch581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</dc:title>
  <dc:creator>Alaxverdova</dc:creator>
  <cp:lastModifiedBy>Alexandr</cp:lastModifiedBy>
  <cp:revision>66</cp:revision>
  <dcterms:created xsi:type="dcterms:W3CDTF">2010-08-26T07:07:44Z</dcterms:created>
  <dcterms:modified xsi:type="dcterms:W3CDTF">2014-12-07T15:39:30Z</dcterms:modified>
</cp:coreProperties>
</file>